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321" r:id="rId2"/>
    <p:sldId id="367" r:id="rId3"/>
    <p:sldId id="350" r:id="rId4"/>
    <p:sldId id="357" r:id="rId5"/>
    <p:sldId id="358" r:id="rId6"/>
    <p:sldId id="366" r:id="rId7"/>
    <p:sldId id="360" r:id="rId8"/>
    <p:sldId id="361" r:id="rId9"/>
    <p:sldId id="351" r:id="rId10"/>
    <p:sldId id="362" r:id="rId11"/>
    <p:sldId id="363" r:id="rId12"/>
    <p:sldId id="365" r:id="rId13"/>
    <p:sldId id="364" r:id="rId14"/>
    <p:sldId id="353" r:id="rId15"/>
  </p:sldIdLst>
  <p:sldSz cx="9144000" cy="6858000" type="screen4x3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6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6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6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6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600" kern="1200">
        <a:solidFill>
          <a:schemeClr val="tx1"/>
        </a:solidFill>
        <a:latin typeface="Times New Roman" pitchFamily="18" charset="0"/>
        <a:ea typeface="ＭＳ Ｐゴシック" pitchFamily="34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rip Stallings" initials="DTS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00"/>
    <a:srgbClr val="6699CC"/>
    <a:srgbClr val="990099"/>
    <a:srgbClr val="FFFDFD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31" autoAdjust="0"/>
    <p:restoredTop sz="92864" autoAdjust="0"/>
  </p:normalViewPr>
  <p:slideViewPr>
    <p:cSldViewPr snapToGrid="0">
      <p:cViewPr>
        <p:scale>
          <a:sx n="70" d="100"/>
          <a:sy n="70" d="100"/>
        </p:scale>
        <p:origin x="-619" y="-206"/>
      </p:cViewPr>
      <p:guideLst>
        <p:guide orient="horz" pos="3839"/>
        <p:guide pos="5589"/>
      </p:guideLst>
    </p:cSldViewPr>
  </p:slideViewPr>
  <p:outlineViewPr>
    <p:cViewPr>
      <p:scale>
        <a:sx n="33" d="100"/>
        <a:sy n="33" d="100"/>
      </p:scale>
      <p:origin x="0" y="237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0" d="100"/>
        <a:sy n="160" d="100"/>
      </p:scale>
      <p:origin x="0" y="6186"/>
    </p:cViewPr>
  </p:sorterViewPr>
  <p:notesViewPr>
    <p:cSldViewPr snapToGrid="0">
      <p:cViewPr varScale="1">
        <p:scale>
          <a:sx n="85" d="100"/>
          <a:sy n="85" d="100"/>
        </p:scale>
        <p:origin x="-1992" y="-72"/>
      </p:cViewPr>
      <p:guideLst>
        <p:guide orient="horz" pos="2928"/>
        <p:guide pos="216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44" tIns="46472" rIns="92944" bIns="46472" numCol="1" anchor="t" anchorCtr="0" compatLnSpc="1">
            <a:prstTxWarp prst="textNoShape">
              <a:avLst/>
            </a:prstTxWarp>
          </a:bodyPr>
          <a:lstStyle>
            <a:lvl1pPr defTabSz="928688" eaLnBrk="0" hangingPunct="0">
              <a:defRPr sz="1300">
                <a:solidFill>
                  <a:srgbClr val="FFFDFD"/>
                </a:solidFill>
                <a:latin typeface="Bembo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8900" y="0"/>
            <a:ext cx="298291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44" tIns="46472" rIns="92944" bIns="46472" numCol="1" anchor="t" anchorCtr="0" compatLnSpc="1">
            <a:prstTxWarp prst="textNoShape">
              <a:avLst/>
            </a:prstTxWarp>
          </a:bodyPr>
          <a:lstStyle>
            <a:lvl1pPr algn="r" defTabSz="928688" eaLnBrk="0" hangingPunct="0">
              <a:defRPr sz="1300">
                <a:solidFill>
                  <a:srgbClr val="FFFDFD"/>
                </a:solidFill>
                <a:latin typeface="Bembo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8291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44" tIns="46472" rIns="92944" bIns="46472" numCol="1" anchor="b" anchorCtr="0" compatLnSpc="1">
            <a:prstTxWarp prst="textNoShape">
              <a:avLst/>
            </a:prstTxWarp>
          </a:bodyPr>
          <a:lstStyle>
            <a:lvl1pPr defTabSz="928688" eaLnBrk="0" hangingPunct="0">
              <a:defRPr sz="1300">
                <a:solidFill>
                  <a:srgbClr val="FFFDFD"/>
                </a:solidFill>
                <a:latin typeface="Bembo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8900" y="8832850"/>
            <a:ext cx="298291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44" tIns="46472" rIns="92944" bIns="46472" numCol="1" anchor="b" anchorCtr="0" compatLnSpc="1">
            <a:prstTxWarp prst="textNoShape">
              <a:avLst/>
            </a:prstTxWarp>
          </a:bodyPr>
          <a:lstStyle>
            <a:lvl1pPr algn="r" defTabSz="928688" eaLnBrk="0" hangingPunct="0">
              <a:defRPr sz="1300">
                <a:solidFill>
                  <a:srgbClr val="FFFDFD"/>
                </a:solidFill>
                <a:latin typeface="Bembo" charset="0"/>
              </a:defRPr>
            </a:lvl1pPr>
          </a:lstStyle>
          <a:p>
            <a:pPr>
              <a:defRPr/>
            </a:pPr>
            <a:fld id="{ECD632D3-38F0-4DF1-9F99-000B8E6B96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1330558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44" tIns="46472" rIns="92944" bIns="46472" numCol="1" anchor="t" anchorCtr="0" compatLnSpc="1">
            <a:prstTxWarp prst="textNoShape">
              <a:avLst/>
            </a:prstTxWarp>
          </a:bodyPr>
          <a:lstStyle>
            <a:lvl1pPr defTabSz="928688" eaLnBrk="0" hangingPunct="0">
              <a:defRPr sz="1300">
                <a:solidFill>
                  <a:srgbClr val="FFFDFD"/>
                </a:solidFill>
                <a:latin typeface="Bembo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8900" y="0"/>
            <a:ext cx="298291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44" tIns="46472" rIns="92944" bIns="46472" numCol="1" anchor="t" anchorCtr="0" compatLnSpc="1">
            <a:prstTxWarp prst="textNoShape">
              <a:avLst/>
            </a:prstTxWarp>
          </a:bodyPr>
          <a:lstStyle>
            <a:lvl1pPr algn="r" defTabSz="928688" eaLnBrk="0" hangingPunct="0">
              <a:defRPr sz="1300">
                <a:solidFill>
                  <a:srgbClr val="FFFDFD"/>
                </a:solidFill>
                <a:latin typeface="Bembo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6013" y="696913"/>
            <a:ext cx="4649787" cy="3487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7575" y="4416425"/>
            <a:ext cx="5046663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44" tIns="46472" rIns="92944" bIns="4647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2850"/>
            <a:ext cx="298291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44" tIns="46472" rIns="92944" bIns="46472" numCol="1" anchor="b" anchorCtr="0" compatLnSpc="1">
            <a:prstTxWarp prst="textNoShape">
              <a:avLst/>
            </a:prstTxWarp>
          </a:bodyPr>
          <a:lstStyle>
            <a:lvl1pPr defTabSz="928688" eaLnBrk="0" hangingPunct="0">
              <a:defRPr sz="1300">
                <a:solidFill>
                  <a:srgbClr val="FFFDFD"/>
                </a:solidFill>
                <a:latin typeface="Bembo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8900" y="8832850"/>
            <a:ext cx="298291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944" tIns="46472" rIns="92944" bIns="46472" numCol="1" anchor="b" anchorCtr="0" compatLnSpc="1">
            <a:prstTxWarp prst="textNoShape">
              <a:avLst/>
            </a:prstTxWarp>
          </a:bodyPr>
          <a:lstStyle>
            <a:lvl1pPr algn="r" defTabSz="928688" eaLnBrk="0" hangingPunct="0">
              <a:defRPr sz="1300">
                <a:solidFill>
                  <a:srgbClr val="FFFDFD"/>
                </a:solidFill>
                <a:latin typeface="Bembo" charset="0"/>
              </a:defRPr>
            </a:lvl1pPr>
          </a:lstStyle>
          <a:p>
            <a:pPr>
              <a:defRPr/>
            </a:pPr>
            <a:fld id="{4B686B84-3728-4A62-A435-D9227E501B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7997045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28" charset="-128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28" charset="-128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28" charset="-128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28" charset="-128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128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B686B84-3728-4A62-A435-D9227E501B1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686B84-3728-4A62-A435-D9227E501B1B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4540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686B84-3728-4A62-A435-D9227E501B1B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40829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686B84-3728-4A62-A435-D9227E501B1B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09004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686B84-3728-4A62-A435-D9227E501B1B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0900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686B84-3728-4A62-A435-D9227E501B1B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09004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686B84-3728-4A62-A435-D9227E501B1B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09004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686B84-3728-4A62-A435-D9227E501B1B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10900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0" y="1447803"/>
            <a:ext cx="5257800" cy="3962399"/>
          </a:xfrm>
        </p:spPr>
        <p:txBody>
          <a:bodyPr/>
          <a:lstStyle>
            <a:lvl1pPr>
              <a:buClr>
                <a:schemeClr val="tx1">
                  <a:lumMod val="75000"/>
                  <a:lumOff val="25000"/>
                </a:schemeClr>
              </a:buClr>
              <a:defRPr sz="2800">
                <a:latin typeface="Arial" pitchFamily="34" charset="0"/>
                <a:cs typeface="Arial" pitchFamily="34" charset="0"/>
              </a:defRPr>
            </a:lvl1pPr>
            <a:lvl2pPr>
              <a:buClr>
                <a:schemeClr val="tx1">
                  <a:lumMod val="75000"/>
                  <a:lumOff val="25000"/>
                </a:schemeClr>
              </a:buClr>
              <a:buSzPct val="60000"/>
              <a:buFont typeface="Wingdings" pitchFamily="2" charset="2"/>
              <a:buChar char="§"/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1746" name="Text Box 2"/>
          <p:cNvSpPr txBox="1">
            <a:spLocks noChangeArrowheads="1"/>
          </p:cNvSpPr>
          <p:nvPr userDrawn="1"/>
        </p:nvSpPr>
        <p:spPr bwMode="auto">
          <a:xfrm>
            <a:off x="686963" y="1"/>
            <a:ext cx="1295400" cy="6858000"/>
          </a:xfrm>
          <a:prstGeom prst="rect">
            <a:avLst/>
          </a:prstGeom>
          <a:gradFill rotWithShape="1">
            <a:gsLst>
              <a:gs pos="0">
                <a:srgbClr val="8DB3E2"/>
              </a:gs>
              <a:gs pos="100000">
                <a:srgbClr val="C0000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Consortium for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Educational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Research and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Evaluation–North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Carolina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Picture 11" descr="logo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800" y="4963242"/>
            <a:ext cx="2548904" cy="1529342"/>
          </a:xfrm>
          <a:prstGeom prst="rect">
            <a:avLst/>
          </a:prstGeom>
        </p:spPr>
      </p:pic>
      <p:sp>
        <p:nvSpPr>
          <p:cNvPr id="13" name="Subtitle 2"/>
          <p:cNvSpPr>
            <a:spLocks noGrp="1"/>
          </p:cNvSpPr>
          <p:nvPr userDrawn="1">
            <p:ph type="subTitle" idx="10"/>
          </p:nvPr>
        </p:nvSpPr>
        <p:spPr>
          <a:xfrm>
            <a:off x="3083256" y="6373298"/>
            <a:ext cx="6019800" cy="256101"/>
          </a:xfrm>
        </p:spPr>
        <p:txBody>
          <a:bodyPr>
            <a:noAutofit/>
          </a:bodyPr>
          <a:lstStyle>
            <a:lvl1pPr>
              <a:buFontTx/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algn="l"/>
            <a:r>
              <a:rPr lang="en-US" sz="1000" dirty="0" smtClean="0"/>
              <a:t>Copyright 2011-2016. All rights reserved. Consortium for Educational Research and Evaluation–North Carolina. </a:t>
            </a:r>
            <a:endParaRPr lang="en-US" sz="10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"/>
          <p:cNvSpPr txBox="1">
            <a:spLocks noChangeArrowheads="1"/>
          </p:cNvSpPr>
          <p:nvPr userDrawn="1"/>
        </p:nvSpPr>
        <p:spPr bwMode="auto">
          <a:xfrm>
            <a:off x="0" y="6160168"/>
            <a:ext cx="9144000" cy="488139"/>
          </a:xfrm>
          <a:prstGeom prst="rect">
            <a:avLst/>
          </a:prstGeom>
          <a:gradFill flip="none" rotWithShape="1">
            <a:gsLst>
              <a:gs pos="0">
                <a:srgbClr val="8DB3E2"/>
              </a:gs>
              <a:gs pos="100000">
                <a:srgbClr val="C00000"/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Lao UI" pitchFamily="34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Lao UI" pitchFamily="34" charset="0"/>
                <a:cs typeface="Arial" pitchFamily="34" charset="0"/>
              </a:rPr>
              <a:t>		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Arial" pitchFamily="34" charset="0"/>
                <a:cs typeface="Arial" pitchFamily="34" charset="0"/>
              </a:rPr>
              <a:t>Consortium for Educational Research and Evaluation–North Carolina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Line 3"/>
          <p:cNvSpPr>
            <a:spLocks noChangeShapeType="1"/>
          </p:cNvSpPr>
          <p:nvPr userDrawn="1"/>
        </p:nvSpPr>
        <p:spPr bwMode="auto">
          <a:xfrm>
            <a:off x="1066800" y="990600"/>
            <a:ext cx="7162800" cy="0"/>
          </a:xfrm>
          <a:prstGeom prst="line">
            <a:avLst/>
          </a:prstGeom>
          <a:noFill/>
          <a:ln w="9525">
            <a:solidFill>
              <a:schemeClr val="tx1">
                <a:lumMod val="65000"/>
                <a:lumOff val="35000"/>
              </a:schemeClr>
            </a:solidFill>
            <a:round/>
            <a:headEnd/>
            <a:tailEnd/>
          </a:ln>
        </p:spPr>
        <p:txBody>
          <a:bodyPr wrap="none" anchor="ctr"/>
          <a:lstStyle/>
          <a:p>
            <a:pPr eaLnBrk="0" hangingPunct="0">
              <a:defRPr/>
            </a:pPr>
            <a:endParaRPr lang="en-US" dirty="0">
              <a:latin typeface="Times New Roman" pitchFamily="-128" charset="0"/>
              <a:ea typeface="ＭＳ Ｐゴシック" pitchFamily="-128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162800" cy="639762"/>
          </a:xfrm>
        </p:spPr>
        <p:txBody>
          <a:bodyPr>
            <a:normAutofit/>
          </a:bodyPr>
          <a:lstStyle>
            <a:lvl1pPr algn="l">
              <a:defRPr sz="320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447803"/>
            <a:ext cx="8001000" cy="3962399"/>
          </a:xfrm>
        </p:spPr>
        <p:txBody>
          <a:bodyPr/>
          <a:lstStyle>
            <a:lvl1pPr>
              <a:buClr>
                <a:schemeClr val="tx1">
                  <a:lumMod val="65000"/>
                  <a:lumOff val="35000"/>
                </a:schemeClr>
              </a:buClr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buClr>
                <a:schemeClr val="tx1">
                  <a:lumMod val="65000"/>
                  <a:lumOff val="35000"/>
                </a:schemeClr>
              </a:buClr>
              <a:buSzPct val="60000"/>
              <a:buFont typeface="Wingdings" pitchFamily="2" charset="2"/>
              <a:buChar char="§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7732166" y="6225725"/>
            <a:ext cx="954634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DA1DD3D-1681-4FEA-BF91-EB369D59A40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Picture 8" descr="logo.pn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22B14C"/>
              </a:clrFrom>
              <a:clrTo>
                <a:srgbClr val="22B14C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062" y="6015125"/>
            <a:ext cx="1311362" cy="78681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DA1DD3D-1681-4FEA-BF91-EB369D59A40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59" r:id="rId1"/>
    <p:sldLayoutId id="2147484160" r:id="rId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-128"/>
          <a:cs typeface="ＭＳ Ｐゴシック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323" y="774700"/>
            <a:ext cx="6005477" cy="5346700"/>
          </a:xfrm>
        </p:spPr>
        <p:txBody>
          <a:bodyPr/>
          <a:lstStyle/>
          <a:p>
            <a:pPr algn="ctr">
              <a:lnSpc>
                <a:spcPct val="90000"/>
              </a:lnSpc>
              <a:buClr>
                <a:srgbClr val="404040"/>
              </a:buClr>
              <a:buFont typeface="Arial" pitchFamily="34" charset="0"/>
              <a:buNone/>
            </a:pPr>
            <a:endParaRPr lang="en-US" sz="2600" b="1" dirty="0" smtClean="0">
              <a:solidFill>
                <a:srgbClr val="595959"/>
              </a:solidFill>
              <a:ea typeface="ＭＳ Ｐゴシック" pitchFamily="34" charset="-128"/>
            </a:endParaRPr>
          </a:p>
          <a:p>
            <a:pPr algn="ctr">
              <a:lnSpc>
                <a:spcPct val="90000"/>
              </a:lnSpc>
              <a:buClr>
                <a:srgbClr val="404040"/>
              </a:buClr>
              <a:buFont typeface="Arial" pitchFamily="34" charset="0"/>
              <a:buNone/>
            </a:pPr>
            <a:endParaRPr lang="en-US" sz="2600" b="1" dirty="0" smtClean="0">
              <a:ea typeface="ＭＳ Ｐゴシック" pitchFamily="34" charset="-128"/>
            </a:endParaRPr>
          </a:p>
          <a:p>
            <a:pPr marL="0" indent="0">
              <a:buNone/>
            </a:pPr>
            <a:r>
              <a:rPr lang="en-US" sz="3200" b="1" dirty="0"/>
              <a:t>Building LEA and Regional Professional Development </a:t>
            </a:r>
            <a:r>
              <a:rPr lang="en-US" sz="3200" b="1" dirty="0" smtClean="0"/>
              <a:t>Capacity</a:t>
            </a:r>
          </a:p>
          <a:p>
            <a:pPr marL="0" indent="0">
              <a:buNone/>
            </a:pPr>
            <a:r>
              <a:rPr lang="en-US" sz="2400" b="1" i="1" dirty="0" smtClean="0"/>
              <a:t>First </a:t>
            </a:r>
            <a:r>
              <a:rPr lang="en-US" sz="2400" b="1" i="1" dirty="0"/>
              <a:t>Annual Evaluation Report</a:t>
            </a:r>
          </a:p>
          <a:p>
            <a:pPr algn="ctr">
              <a:lnSpc>
                <a:spcPct val="90000"/>
              </a:lnSpc>
              <a:buClr>
                <a:srgbClr val="404040"/>
              </a:buClr>
              <a:buFont typeface="Arial" pitchFamily="34" charset="0"/>
              <a:buNone/>
            </a:pPr>
            <a:r>
              <a:rPr lang="en-US" sz="2600" dirty="0" smtClean="0">
                <a:solidFill>
                  <a:srgbClr val="595959"/>
                </a:solidFill>
                <a:ea typeface="ＭＳ Ｐゴシック" pitchFamily="34" charset="-128"/>
              </a:rPr>
              <a:t/>
            </a:r>
            <a:br>
              <a:rPr lang="en-US" sz="2600" dirty="0" smtClean="0">
                <a:solidFill>
                  <a:srgbClr val="595959"/>
                </a:solidFill>
                <a:ea typeface="ＭＳ Ｐゴシック" pitchFamily="34" charset="-128"/>
              </a:rPr>
            </a:br>
            <a:endParaRPr lang="en-US" sz="2600" dirty="0" smtClean="0">
              <a:solidFill>
                <a:srgbClr val="595959"/>
              </a:solidFill>
              <a:ea typeface="ＭＳ Ｐゴシック" pitchFamily="34" charset="-128"/>
            </a:endParaRPr>
          </a:p>
          <a:p>
            <a:pPr>
              <a:lnSpc>
                <a:spcPct val="90000"/>
              </a:lnSpc>
              <a:buClr>
                <a:srgbClr val="404040"/>
              </a:buClr>
              <a:buFont typeface="Arial" pitchFamily="34" charset="0"/>
              <a:buNone/>
            </a:pPr>
            <a:r>
              <a:rPr lang="en-US" sz="1900" dirty="0" smtClean="0">
                <a:solidFill>
                  <a:srgbClr val="595959"/>
                </a:solidFill>
                <a:ea typeface="ＭＳ Ｐゴシック" pitchFamily="34" charset="-128"/>
              </a:rPr>
              <a:t>December 5, 2011</a:t>
            </a:r>
          </a:p>
          <a:p>
            <a:pPr algn="r">
              <a:lnSpc>
                <a:spcPct val="90000"/>
              </a:lnSpc>
              <a:buClr>
                <a:srgbClr val="404040"/>
              </a:buClr>
              <a:buFont typeface="Arial" pitchFamily="34" charset="0"/>
              <a:buNone/>
            </a:pPr>
            <a:endParaRPr lang="en-US" sz="1500" dirty="0" smtClean="0">
              <a:solidFill>
                <a:srgbClr val="595959"/>
              </a:solidFill>
              <a:ea typeface="ＭＳ Ｐゴシック" pitchFamily="34" charset="-128"/>
            </a:endParaRPr>
          </a:p>
          <a:p>
            <a:pPr algn="r">
              <a:lnSpc>
                <a:spcPct val="90000"/>
              </a:lnSpc>
              <a:buClr>
                <a:srgbClr val="404040"/>
              </a:buClr>
              <a:buFont typeface="Arial" pitchFamily="34" charset="0"/>
              <a:buNone/>
            </a:pPr>
            <a:endParaRPr lang="en-US" sz="1500" dirty="0" smtClean="0">
              <a:solidFill>
                <a:srgbClr val="595959"/>
              </a:solidFill>
              <a:ea typeface="ＭＳ Ｐゴシック" pitchFamily="34" charset="-128"/>
            </a:endParaRPr>
          </a:p>
          <a:p>
            <a:pPr algn="r">
              <a:lnSpc>
                <a:spcPct val="90000"/>
              </a:lnSpc>
              <a:buClr>
                <a:srgbClr val="404040"/>
              </a:buClr>
              <a:buFont typeface="Arial" pitchFamily="34" charset="0"/>
              <a:buNone/>
            </a:pPr>
            <a:endParaRPr lang="en-US" sz="1500" dirty="0" smtClean="0">
              <a:ea typeface="ＭＳ Ｐゴシック" pitchFamily="34" charset="-128"/>
            </a:endParaRPr>
          </a:p>
          <a:p>
            <a:pPr algn="r">
              <a:lnSpc>
                <a:spcPct val="90000"/>
              </a:lnSpc>
              <a:buClr>
                <a:srgbClr val="404040"/>
              </a:buClr>
              <a:buFont typeface="Arial" pitchFamily="34" charset="0"/>
              <a:buNone/>
            </a:pPr>
            <a:endParaRPr lang="en-US" sz="1500" dirty="0" smtClean="0">
              <a:ea typeface="ＭＳ Ｐゴシック" pitchFamily="34" charset="-128"/>
            </a:endParaRPr>
          </a:p>
          <a:p>
            <a:pPr algn="r">
              <a:lnSpc>
                <a:spcPct val="90000"/>
              </a:lnSpc>
              <a:buClr>
                <a:srgbClr val="404040"/>
              </a:buClr>
              <a:buFont typeface="Arial" pitchFamily="34" charset="0"/>
              <a:buNone/>
            </a:pPr>
            <a:endParaRPr lang="en-US" sz="1500" dirty="0" smtClean="0">
              <a:ea typeface="ＭＳ Ｐゴシック" pitchFamily="34" charset="-128"/>
            </a:endParaRPr>
          </a:p>
          <a:p>
            <a:pPr algn="r">
              <a:lnSpc>
                <a:spcPct val="90000"/>
              </a:lnSpc>
              <a:buClr>
                <a:srgbClr val="404040"/>
              </a:buClr>
              <a:buFont typeface="Arial" pitchFamily="34" charset="0"/>
              <a:buNone/>
            </a:pPr>
            <a:r>
              <a:rPr lang="en-US" sz="1500" dirty="0" smtClean="0">
                <a:ea typeface="ＭＳ Ｐゴシック" pitchFamily="34" charset="-128"/>
              </a:rPr>
              <a:t>Jenifer Corn, The Friday Institute for Educational Innovation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076324"/>
            <a:ext cx="8001000" cy="5095875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2400" b="1" dirty="0" smtClean="0"/>
              <a:t>State-Level RttT Professional Development Activities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US" sz="2000" dirty="0" smtClean="0"/>
              <a:t>Encourage </a:t>
            </a:r>
            <a:r>
              <a:rPr lang="en-US" sz="2000" dirty="0"/>
              <a:t>and strengthen </a:t>
            </a:r>
            <a:r>
              <a:rPr lang="en-US" sz="2000" dirty="0" smtClean="0"/>
              <a:t>cross-divisional </a:t>
            </a:r>
            <a:r>
              <a:rPr lang="en-US" sz="2000" dirty="0"/>
              <a:t>work at </a:t>
            </a:r>
            <a:r>
              <a:rPr lang="en-US" sz="2000" dirty="0" smtClean="0"/>
              <a:t>NCDPI (p. 31-32)</a:t>
            </a:r>
            <a:endParaRPr lang="en-US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US" sz="2000" dirty="0"/>
              <a:t>Provide more and better information and guidance prior to Institutes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US" sz="2000" dirty="0"/>
              <a:t>Reorganize </a:t>
            </a:r>
            <a:r>
              <a:rPr lang="en-US" sz="2000" dirty="0" smtClean="0"/>
              <a:t>content sessions</a:t>
            </a:r>
            <a:endParaRPr lang="en-US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US" sz="2000" dirty="0"/>
              <a:t>Re-conceptualize LEA </a:t>
            </a:r>
            <a:r>
              <a:rPr lang="en-US" sz="2000" dirty="0" smtClean="0"/>
              <a:t>planning sessions</a:t>
            </a:r>
            <a:endParaRPr lang="en-US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US" sz="2000" dirty="0"/>
              <a:t>Foster more collaboration across LEAs and among charter </a:t>
            </a:r>
            <a:r>
              <a:rPr lang="en-US" sz="2000" dirty="0" smtClean="0"/>
              <a:t>schools</a:t>
            </a:r>
            <a:endParaRPr lang="en-US" sz="2000" dirty="0"/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US" sz="2000" dirty="0"/>
              <a:t>Address concerns about ongoing, post-Institute support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US" sz="2000" dirty="0"/>
              <a:t>Incorporate greater attention to technology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US" sz="2000" dirty="0"/>
              <a:t>Build on the strengths of the best resources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US" sz="2000" dirty="0"/>
              <a:t>Review approaches to addressing diversity</a:t>
            </a:r>
          </a:p>
          <a:p>
            <a:pPr marL="457200" indent="-457200">
              <a:spcBef>
                <a:spcPts val="300"/>
              </a:spcBef>
              <a:buFont typeface="+mj-lt"/>
              <a:buAutoNum type="arabicPeriod"/>
            </a:pPr>
            <a:r>
              <a:rPr lang="en-US" sz="2000" dirty="0"/>
              <a:t>Improve locations and </a:t>
            </a:r>
            <a:r>
              <a:rPr lang="en-US" sz="2000" dirty="0" smtClean="0"/>
              <a:t>logistics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A1DD3D-1681-4FEA-BF91-EB369D59A40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48429" y="5595584"/>
            <a:ext cx="15953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p. 42-47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2870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Selected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076324"/>
            <a:ext cx="8001000" cy="5095875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2400" b="1" dirty="0"/>
              <a:t>What were direct outcomes of State-level RttT professional development efforts</a:t>
            </a:r>
            <a:r>
              <a:rPr lang="en-US" sz="2400" b="1" dirty="0" smtClean="0"/>
              <a:t>? (Baseline)</a:t>
            </a:r>
            <a:endParaRPr lang="en-US" sz="2400" b="1" dirty="0"/>
          </a:p>
          <a:p>
            <a:pPr>
              <a:spcBef>
                <a:spcPts val="600"/>
              </a:spcBef>
            </a:pPr>
            <a:r>
              <a:rPr lang="en-US" sz="2400" dirty="0" smtClean="0"/>
              <a:t>Highest </a:t>
            </a:r>
            <a:r>
              <a:rPr lang="en-US" sz="2400" dirty="0"/>
              <a:t>ratings on each of these PD-related </a:t>
            </a:r>
            <a:r>
              <a:rPr lang="en-US" sz="2400" dirty="0" smtClean="0"/>
              <a:t>Omnibus </a:t>
            </a:r>
            <a:r>
              <a:rPr lang="en-US" sz="2400" dirty="0"/>
              <a:t>S</a:t>
            </a:r>
            <a:r>
              <a:rPr lang="en-US" sz="2400" dirty="0" smtClean="0"/>
              <a:t>urvey </a:t>
            </a:r>
            <a:r>
              <a:rPr lang="en-US" sz="2400" dirty="0"/>
              <a:t>dimensions were given in Region 8 (the Western region).</a:t>
            </a:r>
          </a:p>
          <a:p>
            <a:pPr>
              <a:spcBef>
                <a:spcPts val="600"/>
              </a:spcBef>
            </a:pPr>
            <a:r>
              <a:rPr lang="en-US" sz="2400" dirty="0" smtClean="0"/>
              <a:t>Elementary </a:t>
            </a:r>
            <a:r>
              <a:rPr lang="en-US" sz="2400" dirty="0"/>
              <a:t>teachers gave the highest ratings for the professional development they receive, followed by middle school teachers, with high school teacher giving the lowest ratings. </a:t>
            </a:r>
          </a:p>
          <a:p>
            <a:pPr>
              <a:spcBef>
                <a:spcPts val="600"/>
              </a:spcBef>
            </a:pPr>
            <a:r>
              <a:rPr lang="en-US" sz="2400" dirty="0" smtClean="0"/>
              <a:t>TWCS </a:t>
            </a:r>
            <a:r>
              <a:rPr lang="en-US" sz="2400" dirty="0"/>
              <a:t>items were very consistent with data from the professional development dimensions of the Omnibus </a:t>
            </a:r>
            <a:r>
              <a:rPr lang="en-US" sz="2400" dirty="0" smtClean="0"/>
              <a:t>Survey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A1DD3D-1681-4FEA-BF91-EB369D59A40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48429" y="5595584"/>
            <a:ext cx="15953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p. 53-58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86953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Selected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675" y="1017588"/>
            <a:ext cx="8001000" cy="5095875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2400" b="1" dirty="0"/>
              <a:t>What were direct outcomes of State-level RttT professional development efforts</a:t>
            </a:r>
            <a:r>
              <a:rPr lang="en-US" sz="2400" b="1" dirty="0" smtClean="0"/>
              <a:t>? (</a:t>
            </a:r>
            <a:r>
              <a:rPr lang="en-US" sz="2400" b="1" dirty="0"/>
              <a:t>Baseline) </a:t>
            </a:r>
            <a:endParaRPr lang="en-US" sz="2400" b="1" dirty="0" smtClean="0"/>
          </a:p>
          <a:p>
            <a:pPr>
              <a:spcBef>
                <a:spcPts val="600"/>
              </a:spcBef>
            </a:pPr>
            <a:r>
              <a:rPr lang="en-US" sz="2000" dirty="0" smtClean="0"/>
              <a:t>Principals were </a:t>
            </a:r>
            <a:r>
              <a:rPr lang="en-US" sz="2000" dirty="0"/>
              <a:t>concerned about funding and expected to make greater use of cost-effective online and blended approaches in the future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Principals reported </a:t>
            </a:r>
            <a:r>
              <a:rPr lang="en-US" sz="2000" dirty="0"/>
              <a:t>that they used the North Carolina Teacher Evaluation Process to inform professional development planning</a:t>
            </a:r>
          </a:p>
          <a:p>
            <a:pPr>
              <a:spcBef>
                <a:spcPts val="600"/>
              </a:spcBef>
            </a:pPr>
            <a:r>
              <a:rPr lang="en-US" sz="2000" dirty="0"/>
              <a:t>Between </a:t>
            </a:r>
            <a:r>
              <a:rPr lang="en-US" sz="2000" dirty="0" smtClean="0"/>
              <a:t>1/3 and 1/2 </a:t>
            </a:r>
            <a:r>
              <a:rPr lang="en-US" sz="2000" dirty="0"/>
              <a:t>of the principals reported that their schools already had received some professional development </a:t>
            </a:r>
            <a:r>
              <a:rPr lang="en-US" sz="2000" dirty="0" smtClean="0"/>
              <a:t>on new </a:t>
            </a:r>
            <a:r>
              <a:rPr lang="en-US" sz="2000" dirty="0"/>
              <a:t>Standards, on formative and summative assessments, and on using data to improve instruction</a:t>
            </a:r>
          </a:p>
          <a:p>
            <a:pPr>
              <a:spcBef>
                <a:spcPts val="600"/>
              </a:spcBef>
            </a:pPr>
            <a:r>
              <a:rPr lang="en-US" sz="2000" dirty="0" smtClean="0"/>
              <a:t>Principals were </a:t>
            </a:r>
            <a:r>
              <a:rPr lang="en-US" sz="2000" dirty="0"/>
              <a:t>looking for guidance, resources, and support to help them make sure that effective professional development will be available for their teachers and staff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A1DD3D-1681-4FEA-BF91-EB369D59A40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48429" y="5595584"/>
            <a:ext cx="15953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p. 58-62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622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076324"/>
            <a:ext cx="8001000" cy="5095875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2400" b="1" dirty="0" smtClean="0"/>
              <a:t>State-Level </a:t>
            </a:r>
            <a:r>
              <a:rPr lang="en-US" sz="2400" b="1" dirty="0"/>
              <a:t>RttT Professional Development </a:t>
            </a:r>
            <a:r>
              <a:rPr lang="en-US" sz="2400" b="1" dirty="0" smtClean="0"/>
              <a:t>Activities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sz="2000" dirty="0" smtClean="0"/>
              <a:t>Take </a:t>
            </a:r>
            <a:r>
              <a:rPr lang="en-US" sz="2000" dirty="0"/>
              <a:t>advantage </a:t>
            </a:r>
            <a:r>
              <a:rPr lang="en-US" sz="2000" dirty="0" smtClean="0"/>
              <a:t>of valuable </a:t>
            </a:r>
            <a:r>
              <a:rPr lang="en-US" sz="2000" dirty="0"/>
              <a:t>professional development opportunities that already exist in many schools and LEAs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sz="2000" dirty="0"/>
              <a:t>Careful attention needs to be paid to developing coherent </a:t>
            </a:r>
            <a:r>
              <a:rPr lang="en-US" sz="2000" dirty="0" smtClean="0"/>
              <a:t>programs that </a:t>
            </a:r>
            <a:r>
              <a:rPr lang="en-US" sz="2000" dirty="0"/>
              <a:t>address major professional development needs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sz="2000" dirty="0" smtClean="0"/>
              <a:t>Differentiate professional </a:t>
            </a:r>
            <a:r>
              <a:rPr lang="en-US" sz="2000" dirty="0"/>
              <a:t>development for elementary, middle, and high school teachers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sz="2000" dirty="0" smtClean="0"/>
              <a:t>Harness growing </a:t>
            </a:r>
            <a:r>
              <a:rPr lang="en-US" sz="2000" dirty="0"/>
              <a:t>interest in online professional development, collaboration, mentoring, and resources. </a:t>
            </a:r>
          </a:p>
          <a:p>
            <a:pPr marL="457200" indent="-457200">
              <a:spcBef>
                <a:spcPts val="600"/>
              </a:spcBef>
              <a:buFont typeface="+mj-lt"/>
              <a:buAutoNum type="arabicPeriod"/>
            </a:pPr>
            <a:r>
              <a:rPr lang="en-US" sz="2000" dirty="0"/>
              <a:t>Schools and districts rated low </a:t>
            </a:r>
            <a:r>
              <a:rPr lang="en-US" sz="2000" dirty="0" smtClean="0"/>
              <a:t>on professional development by </a:t>
            </a:r>
            <a:r>
              <a:rPr lang="en-US" sz="2000" dirty="0"/>
              <a:t>their teachers on the TWCS and Omnibus </a:t>
            </a:r>
            <a:r>
              <a:rPr lang="en-US" sz="2000" dirty="0" smtClean="0"/>
              <a:t>Survey </a:t>
            </a:r>
            <a:r>
              <a:rPr lang="en-US" sz="2000" dirty="0"/>
              <a:t>need additional support to ensure that equitable access to high-quality professional development </a:t>
            </a:r>
            <a:r>
              <a:rPr lang="en-US" sz="2000" dirty="0" smtClean="0"/>
              <a:t>throughout </a:t>
            </a:r>
            <a:r>
              <a:rPr lang="en-US" sz="2000" dirty="0"/>
              <a:t>the </a:t>
            </a:r>
            <a:r>
              <a:rPr lang="en-US" sz="2000" dirty="0" smtClean="0"/>
              <a:t>state.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A1DD3D-1681-4FEA-BF91-EB369D59A40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48429" y="5595584"/>
            <a:ext cx="15953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p. 11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15615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675" y="1017588"/>
            <a:ext cx="8001000" cy="499359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/>
              <a:t>Evaluation of the Distinguished Leadership in Practice Principal Institutes, with an interim report planned for Spring 2012.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Evaluation of </a:t>
            </a:r>
            <a:r>
              <a:rPr lang="en-US" sz="2000" dirty="0"/>
              <a:t>the Online Professional Development Modules, Webinars, and Online Supports, also with an interim report planned for Spring 2012.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Continuation of the Omnibus Survey and Longitudinal Study during each year of the RttT grant.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Implementation of the Professional Development Participant Data Base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Improvement of surveys for the next round of professional development activities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Evaluation of specific-purpose RttT professional development activities </a:t>
            </a:r>
            <a:r>
              <a:rPr lang="en-US" sz="2000" dirty="0" smtClean="0"/>
              <a:t>in DST schools, </a:t>
            </a:r>
            <a:r>
              <a:rPr lang="en-US" sz="2000" dirty="0"/>
              <a:t>selected STEM schools, online teachers of NCVPS STEM courses, and new teachers entering low-performing schools. 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A1DD3D-1681-4FEA-BF91-EB369D59A409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48429" y="5595584"/>
            <a:ext cx="15953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p. 63-65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1500" y="1081301"/>
            <a:ext cx="8001000" cy="18393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Role of Evaluation in RttT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675" y="1017588"/>
            <a:ext cx="8001000" cy="3962399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D</a:t>
            </a:r>
            <a:r>
              <a:rPr lang="en-US" dirty="0" smtClean="0"/>
              <a:t>ocument </a:t>
            </a:r>
            <a:r>
              <a:rPr lang="en-US" dirty="0"/>
              <a:t>the activities of the RttT initiatives;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Provide </a:t>
            </a:r>
            <a:r>
              <a:rPr lang="en-US" dirty="0"/>
              <a:t>timely, formative data, analyses, and recommendations to help the initiative teams improve their ongoing work; and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Later </a:t>
            </a:r>
            <a:r>
              <a:rPr lang="en-US" dirty="0"/>
              <a:t>in the project, provide summative evaluation results to determine whether the RttT initiatives met their goals and to inform future policy and program decisions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A1DD3D-1681-4FEA-BF91-EB369D59A40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35949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571500" y="1067658"/>
            <a:ext cx="8001000" cy="20460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ea typeface="ＭＳ Ｐゴシック" pitchFamily="34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ea typeface="ＭＳ Ｐゴシック" pitchFamily="34" charset="-128"/>
              </a:rPr>
              <a:t>Major Evaluation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009650"/>
            <a:ext cx="8001000" cy="4838699"/>
          </a:xfrm>
        </p:spPr>
        <p:txBody>
          <a:bodyPr>
            <a:norm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2400" dirty="0"/>
              <a:t>1. </a:t>
            </a:r>
            <a:r>
              <a:rPr lang="en-US" sz="2400" b="1" dirty="0"/>
              <a:t>State Strategies: </a:t>
            </a:r>
            <a:r>
              <a:rPr lang="en-US" sz="2400" dirty="0"/>
              <a:t>To what extent did the state implement and support proposed RttT professional development efforts? 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400" dirty="0"/>
              <a:t>2. </a:t>
            </a:r>
            <a:r>
              <a:rPr lang="en-US" sz="2400" b="1" dirty="0"/>
              <a:t>Short-Term Outcomes: </a:t>
            </a:r>
            <a:r>
              <a:rPr lang="en-US" sz="2400" dirty="0"/>
              <a:t>What were direct outcomes of State-level RttT professional development efforts?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400" dirty="0"/>
              <a:t>3. </a:t>
            </a:r>
            <a:r>
              <a:rPr lang="en-US" sz="2400" b="1" dirty="0"/>
              <a:t>Intermediate Outcomes: </a:t>
            </a:r>
            <a:r>
              <a:rPr lang="en-US" sz="2400" dirty="0"/>
              <a:t>To what extent did RttT professional development efforts successfully update the NC education workforce?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400" dirty="0"/>
              <a:t>4. </a:t>
            </a:r>
            <a:r>
              <a:rPr lang="en-US" sz="2400" b="1" dirty="0"/>
              <a:t>Impacts on Student Performance: </a:t>
            </a:r>
            <a:r>
              <a:rPr lang="en-US" sz="2400" dirty="0"/>
              <a:t>To what extent are gains in student performance outcomes associated with RttT professional development?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A1DD3D-1681-4FEA-BF91-EB369D59A40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8399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ea typeface="ＭＳ Ｐゴシック" pitchFamily="34" charset="-128"/>
              </a:rPr>
              <a:t>Report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675" y="1017588"/>
            <a:ext cx="8001000" cy="5246734"/>
          </a:xfrm>
        </p:spPr>
        <p:txBody>
          <a:bodyPr>
            <a:normAutofit fontScale="85000" lnSpcReduction="20000"/>
          </a:bodyPr>
          <a:lstStyle/>
          <a:p>
            <a:pPr marL="571500" lvl="0" indent="-571500">
              <a:buFont typeface="+mj-lt"/>
              <a:buAutoNum type="romanUcPeriod"/>
            </a:pPr>
            <a:r>
              <a:rPr lang="en-US" dirty="0"/>
              <a:t>An overview of the </a:t>
            </a:r>
            <a:r>
              <a:rPr lang="en-US" dirty="0" smtClean="0"/>
              <a:t>State’s RttT </a:t>
            </a:r>
            <a:r>
              <a:rPr lang="en-US" dirty="0"/>
              <a:t>plan for building local professional development capacity;</a:t>
            </a:r>
          </a:p>
          <a:p>
            <a:pPr marL="571500" lvl="0" indent="-571500">
              <a:buFont typeface="+mj-lt"/>
              <a:buAutoNum type="romanUcPeriod"/>
            </a:pPr>
            <a:r>
              <a:rPr lang="en-US" dirty="0"/>
              <a:t>Initial evaluation data about the </a:t>
            </a:r>
            <a:r>
              <a:rPr lang="en-US" dirty="0" smtClean="0"/>
              <a:t>activities </a:t>
            </a:r>
            <a:r>
              <a:rPr lang="en-US" dirty="0"/>
              <a:t>through the Summer of </a:t>
            </a:r>
            <a:r>
              <a:rPr lang="en-US" dirty="0" smtClean="0"/>
              <a:t>2011, </a:t>
            </a:r>
            <a:r>
              <a:rPr lang="en-US" dirty="0"/>
              <a:t>and recommendations for future </a:t>
            </a:r>
            <a:r>
              <a:rPr lang="en-US" dirty="0" smtClean="0"/>
              <a:t>implementations;</a:t>
            </a:r>
            <a:endParaRPr lang="en-US" dirty="0"/>
          </a:p>
          <a:p>
            <a:pPr marL="571500" lvl="0" indent="-571500">
              <a:buFont typeface="+mj-lt"/>
              <a:buAutoNum type="romanUcPeriod"/>
            </a:pPr>
            <a:r>
              <a:rPr lang="en-US" dirty="0"/>
              <a:t>An overview of the data being collected for the overall, four-year evaluation of the outcomes and impacts of the RttT professional development activities;</a:t>
            </a:r>
          </a:p>
          <a:p>
            <a:pPr marL="571500" lvl="0" indent="-571500">
              <a:buFont typeface="+mj-lt"/>
              <a:buAutoNum type="romanUcPeriod"/>
            </a:pPr>
            <a:r>
              <a:rPr lang="en-US" dirty="0"/>
              <a:t>A summary of baseline data already collected as part of the overall outcomes and impact evaluation, with some recommendations for professional development based on these data; and</a:t>
            </a:r>
          </a:p>
          <a:p>
            <a:pPr marL="571500" lvl="0" indent="-571500">
              <a:buFont typeface="+mj-lt"/>
              <a:buAutoNum type="romanUcPeriod"/>
            </a:pPr>
            <a:r>
              <a:rPr lang="en-US" dirty="0"/>
              <a:t>A summary of the next steps for the RttT professional development </a:t>
            </a:r>
            <a:r>
              <a:rPr lang="en-US" dirty="0" smtClean="0"/>
              <a:t>evaluation.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A1DD3D-1681-4FEA-BF91-EB369D59A40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06258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ea typeface="ＭＳ Ｐゴシック" pitchFamily="34" charset="-128"/>
              </a:rPr>
              <a:t>Purpose and Data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009650"/>
            <a:ext cx="8001000" cy="4838699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i="1" dirty="0" smtClean="0"/>
              <a:t>I. </a:t>
            </a:r>
            <a:r>
              <a:rPr lang="en-US" b="1" i="1" dirty="0"/>
              <a:t>An overview of the State’s RttT plan for building local professional development </a:t>
            </a:r>
            <a:r>
              <a:rPr lang="en-US" b="1" i="1" dirty="0" smtClean="0"/>
              <a:t>capacity</a:t>
            </a:r>
          </a:p>
          <a:p>
            <a:r>
              <a:rPr lang="en-US" sz="2400" b="1" i="1" dirty="0" smtClean="0"/>
              <a:t>Purpose:</a:t>
            </a:r>
            <a:r>
              <a:rPr lang="en-US" sz="2400" dirty="0" smtClean="0"/>
              <a:t> Document current plan for RttT Professional Development</a:t>
            </a:r>
          </a:p>
          <a:p>
            <a:r>
              <a:rPr lang="en-US" sz="2400" b="1" i="1" dirty="0" smtClean="0"/>
              <a:t>Data Sources: </a:t>
            </a:r>
            <a:r>
              <a:rPr lang="en-US" sz="2400" i="1" dirty="0" smtClean="0"/>
              <a:t>NCDPI Resources</a:t>
            </a:r>
            <a:endParaRPr lang="en-US" sz="2400" dirty="0"/>
          </a:p>
          <a:p>
            <a:pPr marL="0" indent="0">
              <a:buNone/>
            </a:pPr>
            <a:endParaRPr lang="en-US" b="1" i="1" dirty="0" smtClean="0"/>
          </a:p>
          <a:p>
            <a:pPr marL="0" indent="0">
              <a:buNone/>
            </a:pPr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A1DD3D-1681-4FEA-BF91-EB369D59A40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77218" y="5601969"/>
            <a:ext cx="15953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p. 17-24 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704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ea typeface="ＭＳ Ｐゴシック" pitchFamily="34" charset="-128"/>
              </a:rPr>
              <a:t>Purpose and Data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009650"/>
            <a:ext cx="8001000" cy="48386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II. Evaluation </a:t>
            </a:r>
            <a:r>
              <a:rPr lang="en-US" b="1" i="1" dirty="0"/>
              <a:t>of Implementation of State-Level RttT Professional Development </a:t>
            </a:r>
            <a:r>
              <a:rPr lang="en-US" b="1" i="1" dirty="0" smtClean="0"/>
              <a:t>Activities</a:t>
            </a:r>
          </a:p>
          <a:p>
            <a:r>
              <a:rPr lang="en-US" sz="2400" b="1" i="1" dirty="0" smtClean="0"/>
              <a:t>Purpose:</a:t>
            </a:r>
            <a:r>
              <a:rPr lang="en-US" sz="2400" dirty="0" smtClean="0"/>
              <a:t> Provide formative feedback and recommendations about the implementation</a:t>
            </a:r>
          </a:p>
          <a:p>
            <a:r>
              <a:rPr lang="en-US" sz="2400" b="1" i="1" dirty="0" smtClean="0"/>
              <a:t>Data Sources: </a:t>
            </a:r>
            <a:r>
              <a:rPr lang="en-US" sz="2400" i="1" dirty="0" smtClean="0"/>
              <a:t>Observations</a:t>
            </a:r>
            <a:r>
              <a:rPr lang="en-US" sz="2400" dirty="0" smtClean="0"/>
              <a:t>, </a:t>
            </a:r>
            <a:r>
              <a:rPr lang="en-US" sz="2400" i="1" dirty="0" smtClean="0"/>
              <a:t>Participant interviews</a:t>
            </a:r>
            <a:r>
              <a:rPr lang="en-US" sz="2400" dirty="0" smtClean="0"/>
              <a:t>, </a:t>
            </a:r>
            <a:r>
              <a:rPr lang="en-US" sz="2400" i="1" dirty="0" smtClean="0"/>
              <a:t>Participant surveys, Focus </a:t>
            </a:r>
            <a:r>
              <a:rPr lang="en-US" sz="2400" i="1" dirty="0"/>
              <a:t>groups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endParaRPr lang="en-US" b="1" i="1" dirty="0" smtClean="0"/>
          </a:p>
          <a:p>
            <a:pPr marL="0" indent="0">
              <a:buNone/>
            </a:pPr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A1DD3D-1681-4FEA-BF91-EB369D59A40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77218" y="5601969"/>
            <a:ext cx="15953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p. 25-28 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1507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ea typeface="ＭＳ Ｐゴシック" pitchFamily="34" charset="-128"/>
              </a:rPr>
              <a:t>Purpose and Data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009650"/>
            <a:ext cx="8001000" cy="48386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i="1" dirty="0" smtClean="0"/>
              <a:t>III. Evaluating </a:t>
            </a:r>
            <a:r>
              <a:rPr lang="en-US" b="1" i="1" dirty="0"/>
              <a:t>the Impact of RttT Professional Development </a:t>
            </a:r>
            <a:r>
              <a:rPr lang="en-US" b="1" i="1" dirty="0" smtClean="0"/>
              <a:t>– Omnibus Survey</a:t>
            </a:r>
            <a:endParaRPr lang="en-US" b="1" i="1" dirty="0"/>
          </a:p>
          <a:p>
            <a:r>
              <a:rPr lang="en-US" sz="2400" b="1" i="1" dirty="0" smtClean="0"/>
              <a:t>Purpose:</a:t>
            </a:r>
            <a:r>
              <a:rPr lang="en-US" sz="2400" dirty="0" smtClean="0"/>
              <a:t> Designed </a:t>
            </a:r>
            <a:r>
              <a:rPr lang="en-US" sz="2400" dirty="0"/>
              <a:t>to assess change across a wide range of constructs that may be influenced by the collective set of NC RttT activities, with items in several constructs corresponding to professional development activities. </a:t>
            </a:r>
            <a:endParaRPr lang="en-US" sz="2400" dirty="0" smtClean="0"/>
          </a:p>
          <a:p>
            <a:r>
              <a:rPr lang="en-US" sz="2400" b="1" i="1" dirty="0" smtClean="0"/>
              <a:t>Data Sources: </a:t>
            </a:r>
            <a:r>
              <a:rPr lang="en-US" sz="2400" i="1" dirty="0" smtClean="0"/>
              <a:t>Omnibus survey</a:t>
            </a:r>
            <a:endParaRPr lang="en-US" sz="2400" b="1" i="1" dirty="0" smtClean="0"/>
          </a:p>
          <a:p>
            <a:pPr marL="0" indent="0">
              <a:buNone/>
            </a:pPr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A1DD3D-1681-4FEA-BF91-EB369D59A40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77218" y="5567415"/>
            <a:ext cx="15953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p. 48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680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ea typeface="ＭＳ Ｐゴシック" pitchFamily="34" charset="-128"/>
              </a:rPr>
              <a:t>Purpose and Data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" y="1009650"/>
            <a:ext cx="8001000" cy="483869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b="1" i="1" dirty="0" smtClean="0"/>
              <a:t>III. Evaluating </a:t>
            </a:r>
            <a:r>
              <a:rPr lang="en-US" b="1" i="1" dirty="0"/>
              <a:t>the Impact of RttT Professional Development </a:t>
            </a:r>
            <a:r>
              <a:rPr lang="en-US" b="1" i="1" dirty="0" smtClean="0"/>
              <a:t>– Longitudinal Study</a:t>
            </a:r>
            <a:endParaRPr lang="en-US" b="1" i="1" dirty="0"/>
          </a:p>
          <a:p>
            <a:r>
              <a:rPr lang="en-US" sz="2600" b="1" i="1" dirty="0" smtClean="0"/>
              <a:t>Purpose:</a:t>
            </a:r>
            <a:r>
              <a:rPr lang="en-US" sz="2600" dirty="0" smtClean="0"/>
              <a:t> </a:t>
            </a:r>
            <a:r>
              <a:rPr lang="en-US" sz="2600" dirty="0"/>
              <a:t>provide detailed information concerning implementation of both state and local professional development initiatives and to determine the impact of those initiatives in diverse school settings across the state</a:t>
            </a:r>
            <a:endParaRPr lang="en-US" sz="2600" dirty="0" smtClean="0"/>
          </a:p>
          <a:p>
            <a:r>
              <a:rPr lang="en-US" sz="2600" b="1" i="1" dirty="0" smtClean="0"/>
              <a:t>Data Sources: </a:t>
            </a:r>
            <a:r>
              <a:rPr lang="en-US" sz="2600" i="1" dirty="0"/>
              <a:t>A</a:t>
            </a:r>
            <a:r>
              <a:rPr lang="en-US" sz="2600" i="1" dirty="0" smtClean="0"/>
              <a:t>dministrative </a:t>
            </a:r>
            <a:r>
              <a:rPr lang="en-US" sz="2600" i="1" dirty="0"/>
              <a:t>data (including student achievement data); </a:t>
            </a:r>
            <a:r>
              <a:rPr lang="en-US" sz="2600" i="1" dirty="0" smtClean="0"/>
              <a:t>Surveys </a:t>
            </a:r>
            <a:r>
              <a:rPr lang="en-US" sz="2600" i="1" dirty="0"/>
              <a:t>completed by central office staff, school leaders, and teachers; LEA and school leader interviews; </a:t>
            </a:r>
            <a:r>
              <a:rPr lang="en-US" sz="2600" i="1" dirty="0" smtClean="0"/>
              <a:t>Teacher </a:t>
            </a:r>
            <a:r>
              <a:rPr lang="en-US" sz="2600" i="1" dirty="0"/>
              <a:t>focus groups; and </a:t>
            </a:r>
            <a:r>
              <a:rPr lang="en-US" sz="2600" i="1" dirty="0" smtClean="0"/>
              <a:t>Classroom observations from a diverse sample of 27 schools</a:t>
            </a:r>
            <a:endParaRPr lang="en-US" sz="2600" b="1" i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A1DD3D-1681-4FEA-BF91-EB369D59A40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77218" y="5595585"/>
            <a:ext cx="15953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p. 49-52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1308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Selected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8640" y="1076324"/>
            <a:ext cx="8001000" cy="5095875"/>
          </a:xfrm>
        </p:spPr>
        <p:txBody>
          <a:bodyPr>
            <a:noAutofit/>
          </a:bodyPr>
          <a:lstStyle/>
          <a:p>
            <a:pPr marL="0" indent="0">
              <a:spcBef>
                <a:spcPts val="1200"/>
              </a:spcBef>
              <a:buNone/>
            </a:pPr>
            <a:r>
              <a:rPr lang="en-US" sz="2400" b="1" dirty="0" smtClean="0"/>
              <a:t>To </a:t>
            </a:r>
            <a:r>
              <a:rPr lang="en-US" sz="2400" b="1" dirty="0"/>
              <a:t>what extent did the state implement and support proposed RttT professional development efforts? </a:t>
            </a:r>
            <a:endParaRPr lang="en-US" sz="2400" b="1" dirty="0" smtClean="0"/>
          </a:p>
          <a:p>
            <a:pPr>
              <a:spcBef>
                <a:spcPts val="300"/>
              </a:spcBef>
            </a:pPr>
            <a:r>
              <a:rPr lang="en-US" sz="1800" dirty="0" smtClean="0"/>
              <a:t>15 </a:t>
            </a:r>
            <a:r>
              <a:rPr lang="en-US" sz="1800" dirty="0"/>
              <a:t>highly-qualified Professional Development Leads </a:t>
            </a:r>
            <a:r>
              <a:rPr lang="en-US" sz="1800" dirty="0" smtClean="0"/>
              <a:t>are now in </a:t>
            </a:r>
            <a:r>
              <a:rPr lang="en-US" sz="1800" dirty="0"/>
              <a:t>the field </a:t>
            </a:r>
            <a:r>
              <a:rPr lang="en-US" sz="1800" dirty="0" smtClean="0"/>
              <a:t>working </a:t>
            </a:r>
            <a:r>
              <a:rPr lang="en-US" sz="1800" dirty="0"/>
              <a:t>directly with the LEAs and charter schools </a:t>
            </a:r>
          </a:p>
          <a:p>
            <a:pPr>
              <a:spcBef>
                <a:spcPts val="300"/>
              </a:spcBef>
            </a:pPr>
            <a:r>
              <a:rPr lang="en-US" sz="1800" dirty="0"/>
              <a:t>Institute planning and implementation was conducted by a cross-division team that brought together expertise from different groups within NCDPI</a:t>
            </a:r>
          </a:p>
          <a:p>
            <a:pPr>
              <a:spcBef>
                <a:spcPts val="300"/>
              </a:spcBef>
            </a:pPr>
            <a:r>
              <a:rPr lang="en-US" sz="1800" dirty="0"/>
              <a:t>2,212 educators attended the six Summer Institutes, and 1,457 (66%) of them completed the post-Institute survey</a:t>
            </a:r>
          </a:p>
          <a:p>
            <a:pPr lvl="1">
              <a:spcBef>
                <a:spcPts val="300"/>
              </a:spcBef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83% of participants said the Institute was valuable or very valuable. 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 lvl="1">
              <a:spcBef>
                <a:spcPts val="300"/>
              </a:spcBef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60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% of the participants said they would be very likely to attend another Institute and recommend that colleagues do so. </a:t>
            </a:r>
          </a:p>
          <a:p>
            <a:pPr lvl="1">
              <a:spcBef>
                <a:spcPts val="300"/>
              </a:spcBef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Institutes appear to have been successful in addressing the needs of a range of participants</a:t>
            </a:r>
          </a:p>
          <a:p>
            <a:pPr lvl="1">
              <a:spcBef>
                <a:spcPts val="300"/>
              </a:spcBef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Teachers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rated the Institute as more valuable than did administrators and professional development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coordinators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DA1DD3D-1681-4FEA-BF91-EB369D59A40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248429" y="5595584"/>
            <a:ext cx="159532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p. 28-42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22463</TotalTime>
  <Words>953</Words>
  <Application>Microsoft Office PowerPoint</Application>
  <PresentationFormat>On-screen Show (4:3)</PresentationFormat>
  <Paragraphs>120</Paragraphs>
  <Slides>14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Custom Design</vt:lpstr>
      <vt:lpstr>Slide 1</vt:lpstr>
      <vt:lpstr>Role of Evaluation in RttT</vt:lpstr>
      <vt:lpstr>Major Evaluation Questions</vt:lpstr>
      <vt:lpstr>Report Structure</vt:lpstr>
      <vt:lpstr>Purpose and Data Sources</vt:lpstr>
      <vt:lpstr>Purpose and Data Sources</vt:lpstr>
      <vt:lpstr>Purpose and Data Sources</vt:lpstr>
      <vt:lpstr>Purpose and Data Sources</vt:lpstr>
      <vt:lpstr>Selected Findings</vt:lpstr>
      <vt:lpstr>Recommendations</vt:lpstr>
      <vt:lpstr>Selected Findings</vt:lpstr>
      <vt:lpstr>Selected Findings</vt:lpstr>
      <vt:lpstr>Recommendations</vt:lpstr>
      <vt:lpstr>Next Steps</vt:lpstr>
    </vt:vector>
  </TitlesOfParts>
  <Company>Karen Hibbert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Hibbert</dc:creator>
  <cp:lastModifiedBy>Eliz C</cp:lastModifiedBy>
  <cp:revision>514</cp:revision>
  <dcterms:created xsi:type="dcterms:W3CDTF">2010-05-22T19:51:07Z</dcterms:created>
  <dcterms:modified xsi:type="dcterms:W3CDTF">2011-12-05T18:33:28Z</dcterms:modified>
</cp:coreProperties>
</file>